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2" r:id="rId5"/>
    <p:sldId id="295" r:id="rId6"/>
    <p:sldId id="350" r:id="rId7"/>
    <p:sldId id="351" r:id="rId8"/>
    <p:sldId id="353" r:id="rId9"/>
    <p:sldId id="352" r:id="rId10"/>
    <p:sldId id="354" r:id="rId11"/>
    <p:sldId id="355" r:id="rId12"/>
    <p:sldId id="356" r:id="rId13"/>
    <p:sldId id="357" r:id="rId14"/>
    <p:sldId id="358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130"/>
    <a:srgbClr val="FFC000"/>
    <a:srgbClr val="F6A287"/>
    <a:srgbClr val="4A66AC"/>
    <a:srgbClr val="BEE2EE"/>
    <a:srgbClr val="FBFCFC"/>
    <a:srgbClr val="FFFFFF"/>
    <a:srgbClr val="F5F5F5"/>
    <a:srgbClr val="FBFBFB"/>
    <a:srgbClr val="2E3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94639" autoAdjust="0"/>
  </p:normalViewPr>
  <p:slideViewPr>
    <p:cSldViewPr snapToGrid="0">
      <p:cViewPr varScale="1">
        <p:scale>
          <a:sx n="71" d="100"/>
          <a:sy n="71" d="100"/>
        </p:scale>
        <p:origin x="830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06/10/2025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06/10/2025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011219"/>
            <a:ext cx="4526280" cy="2226834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304297"/>
                </a:solidFill>
              </a:rPr>
              <a:t>Supporto Psicologico al </a:t>
            </a:r>
            <a:r>
              <a:rPr lang="it-IT" dirty="0" err="1">
                <a:solidFill>
                  <a:srgbClr val="304297"/>
                </a:solidFill>
              </a:rPr>
              <a:t>Weigth</a:t>
            </a:r>
            <a:r>
              <a:rPr lang="it-IT" dirty="0">
                <a:solidFill>
                  <a:srgbClr val="304297"/>
                </a:solidFill>
              </a:rPr>
              <a:t> </a:t>
            </a:r>
            <a:r>
              <a:rPr lang="it-IT" dirty="0" err="1">
                <a:solidFill>
                  <a:srgbClr val="304297"/>
                </a:solidFill>
              </a:rPr>
              <a:t>Regain</a:t>
            </a:r>
            <a:endParaRPr lang="it-IT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2005" y="4114218"/>
            <a:ext cx="6745043" cy="1279652"/>
          </a:xfrm>
        </p:spPr>
        <p:txBody>
          <a:bodyPr>
            <a:normAutofit fontScale="62500" lnSpcReduction="20000"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M.R. Magurano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Fondazione policlinico </a:t>
            </a:r>
            <a:r>
              <a:rPr lang="it-IT" sz="2800" b="1" dirty="0" err="1">
                <a:solidFill>
                  <a:srgbClr val="E79130"/>
                </a:solidFill>
              </a:rPr>
              <a:t>uNiversitario</a:t>
            </a:r>
            <a:r>
              <a:rPr lang="it-IT" sz="2800" b="1" dirty="0">
                <a:solidFill>
                  <a:srgbClr val="E79130"/>
                </a:solidFill>
              </a:rPr>
              <a:t>  A. gemelli, </a:t>
            </a:r>
          </a:p>
          <a:p>
            <a:r>
              <a:rPr lang="it-IT" sz="2800" b="1" dirty="0" err="1">
                <a:solidFill>
                  <a:srgbClr val="E79130"/>
                </a:solidFill>
              </a:rPr>
              <a:t>irccs</a:t>
            </a:r>
            <a:r>
              <a:rPr lang="it-IT" sz="2800" b="1" dirty="0">
                <a:solidFill>
                  <a:srgbClr val="E79130"/>
                </a:solidFill>
              </a:rPr>
              <a:t>, </a:t>
            </a:r>
            <a:r>
              <a:rPr lang="it-IT" sz="2800" b="1" dirty="0" err="1">
                <a:solidFill>
                  <a:srgbClr val="E79130"/>
                </a:solidFill>
              </a:rPr>
              <a:t>roma</a:t>
            </a:r>
            <a:endParaRPr lang="it-IT" sz="28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17BDD-74CF-2A40-B338-72BF34AAB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2D377D3-F908-19C5-EF86-21685D29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84" y="1016829"/>
            <a:ext cx="10058400" cy="666942"/>
          </a:xfrm>
        </p:spPr>
        <p:txBody>
          <a:bodyPr>
            <a:normAutofit fontScale="90000"/>
          </a:bodyPr>
          <a:lstStyle/>
          <a:p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Supporto </a:t>
            </a:r>
            <a:r>
              <a:rPr lang="it-IT" sz="4400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psicologico</a:t>
            </a:r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 al Weight </a:t>
            </a:r>
            <a:r>
              <a:rPr lang="it-IT" i="1" cap="small" dirty="0" err="1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Regain</a:t>
            </a:r>
            <a:endParaRPr lang="it-IT" i="1" cap="small" dirty="0">
              <a:uFill>
                <a:solidFill>
                  <a:schemeClr val="bg2">
                    <a:lumMod val="50000"/>
                  </a:schemeClr>
                </a:solidFill>
              </a:u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D61DEA4-0BF3-2490-FB70-54DBAD5E90B3}"/>
              </a:ext>
            </a:extLst>
          </p:cNvPr>
          <p:cNvCxnSpPr/>
          <p:nvPr/>
        </p:nvCxnSpPr>
        <p:spPr>
          <a:xfrm>
            <a:off x="1011218" y="1667435"/>
            <a:ext cx="1119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E6BED8-E02C-3882-565C-8897F1CBC35C}"/>
              </a:ext>
            </a:extLst>
          </p:cNvPr>
          <p:cNvSpPr txBox="1"/>
          <p:nvPr/>
        </p:nvSpPr>
        <p:spPr>
          <a:xfrm>
            <a:off x="5730087" y="3761097"/>
            <a:ext cx="6260970" cy="2308324"/>
          </a:xfrm>
          <a:prstGeom prst="rect">
            <a:avLst/>
          </a:prstGeom>
          <a:solidFill>
            <a:srgbClr val="FF0000">
              <a:alpha val="25098"/>
            </a:srgb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it-IT" b="1" u="sng" dirty="0"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F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ornire informazioni sulla varietà di esperienze postoperatorie che possono verificarsi</a:t>
            </a: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Rassicurare i pazienti su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possibili preoccupazioni, combattendo la 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vergogna o la convinzione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che ottenere aiuto non farà la differenza quando la perdita di peso è stata inferiore al previsto o c’è un recupero ponderale.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3B5D8AB-BCD9-8FD3-76BB-BFD90148A17C}"/>
              </a:ext>
            </a:extLst>
          </p:cNvPr>
          <p:cNvSpPr txBox="1"/>
          <p:nvPr/>
        </p:nvSpPr>
        <p:spPr>
          <a:xfrm>
            <a:off x="339899" y="3045552"/>
            <a:ext cx="4957011" cy="2585323"/>
          </a:xfrm>
          <a:prstGeom prst="rect">
            <a:avLst/>
          </a:prstGeom>
          <a:solidFill>
            <a:schemeClr val="bg2"/>
          </a:solidFill>
          <a:ln w="222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Valutazione e  </a:t>
            </a:r>
            <a:r>
              <a:rPr lang="it-IT" u="sng" dirty="0">
                <a:latin typeface="Roboto" panose="02000000000000000000" pitchFamily="2" charset="0"/>
                <a:ea typeface="Times New Roman" panose="02020603050405020304" pitchFamily="18" charset="0"/>
              </a:rPr>
              <a:t>Monitoraggio </a:t>
            </a: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di cognizioni ed emozioni che possono alterare l’aderenza alle indicazioni interferendo con i risultati;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u="sng" dirty="0">
                <a:latin typeface="Roboto" panose="02000000000000000000" pitchFamily="2" charset="0"/>
                <a:ea typeface="Times New Roman" panose="02020603050405020304" pitchFamily="18" charset="0"/>
              </a:rPr>
              <a:t>Interventi psicologici/psichiatrici </a:t>
            </a: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laddove si manifestino riacutizzazioni di sintomatologie pregresse o disturbi di nuova insorgenza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D6BC20-4EE4-3482-3F74-78044E2A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899" y="2541255"/>
            <a:ext cx="1795347" cy="12198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1F5E9D7-EE0B-A603-1735-69A071455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123" y="1890939"/>
            <a:ext cx="1362306" cy="8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5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E813D6-F65E-01E2-974C-2A3F652F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69795"/>
            <a:ext cx="10058400" cy="867565"/>
          </a:xfrm>
        </p:spPr>
        <p:txBody>
          <a:bodyPr/>
          <a:lstStyle/>
          <a:p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Supporto </a:t>
            </a:r>
            <a:r>
              <a:rPr lang="it-IT" sz="4400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psicologico</a:t>
            </a:r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 al Weight </a:t>
            </a:r>
            <a:r>
              <a:rPr lang="it-IT" i="1" cap="small" dirty="0" err="1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Regain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2B7AEF-9F52-7F0B-6A2B-4E76248E2A41}"/>
              </a:ext>
            </a:extLst>
          </p:cNvPr>
          <p:cNvSpPr txBox="1"/>
          <p:nvPr/>
        </p:nvSpPr>
        <p:spPr>
          <a:xfrm>
            <a:off x="0" y="1737360"/>
            <a:ext cx="12192000" cy="3416320"/>
          </a:xfrm>
          <a:prstGeom prst="rect">
            <a:avLst/>
          </a:prstGeom>
          <a:solidFill>
            <a:schemeClr val="bg1">
              <a:alpha val="25098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it-IT" dirty="0"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it-IT" dirty="0"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u="sng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nterventi erogati a distanza</a:t>
            </a: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u="sng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Contatti tra pazient</a:t>
            </a: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 già operati con funzione di tutor e pazienti in procinto di essere operati, operati da poco o che stanno attraversando momenti critici del percorso;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u="sng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Lavoro d’equipe </a:t>
            </a: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continuo non soltanto nel </a:t>
            </a:r>
            <a:r>
              <a:rPr lang="it-IT" dirty="0" err="1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perioperatorio</a:t>
            </a: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</a:p>
          <a:p>
            <a:endParaRPr lang="it-IT" dirty="0"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8B6790-1346-CE0E-131E-687A3A39AC95}"/>
              </a:ext>
            </a:extLst>
          </p:cNvPr>
          <p:cNvSpPr txBox="1"/>
          <p:nvPr/>
        </p:nvSpPr>
        <p:spPr>
          <a:xfrm>
            <a:off x="514164" y="4310166"/>
            <a:ext cx="11224632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E’ importante che il paziente non abbandoni mai  il centro, anche se non effettua tutte le visite di follow-up 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8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84" y="1016829"/>
            <a:ext cx="10058400" cy="666942"/>
          </a:xfrm>
        </p:spPr>
        <p:txBody>
          <a:bodyPr>
            <a:normAutofit fontScale="90000"/>
          </a:bodyPr>
          <a:lstStyle/>
          <a:p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Supporto </a:t>
            </a:r>
            <a:r>
              <a:rPr lang="it-IT" sz="4400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psicologico</a:t>
            </a:r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 al Weight </a:t>
            </a:r>
            <a:r>
              <a:rPr lang="it-IT" i="1" cap="small" dirty="0" err="1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Regain</a:t>
            </a:r>
            <a:endParaRPr lang="it-IT" i="1" cap="small" dirty="0">
              <a:uFill>
                <a:solidFill>
                  <a:schemeClr val="bg2">
                    <a:lumMod val="50000"/>
                  </a:schemeClr>
                </a:solidFill>
              </a:uFill>
            </a:endParaRPr>
          </a:p>
        </p:txBody>
      </p:sp>
      <p:pic>
        <p:nvPicPr>
          <p:cNvPr id="2" name="Picture 2" descr="Weight Regain After bariatric Surgery (13 Steps to Ways to Prevent It)">
            <a:extLst>
              <a:ext uri="{FF2B5EF4-FFF2-40B4-BE49-F238E27FC236}">
                <a16:creationId xmlns:a16="http://schemas.microsoft.com/office/drawing/2014/main" id="{9AECDE8F-3343-EBAF-212C-D7AD0D40C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9" y="2108754"/>
            <a:ext cx="5015369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F6FFB7-E036-4A1E-8748-C7CA4555170F}"/>
              </a:ext>
            </a:extLst>
          </p:cNvPr>
          <p:cNvSpPr txBox="1"/>
          <p:nvPr/>
        </p:nvSpPr>
        <p:spPr>
          <a:xfrm>
            <a:off x="5305913" y="4353064"/>
            <a:ext cx="6648226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1B1B1B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L’importanza delle </a:t>
            </a:r>
            <a:r>
              <a:rPr lang="it-IT" b="1" u="sng" dirty="0">
                <a:solidFill>
                  <a:srgbClr val="1B1B1B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conseguenze sulla salute</a:t>
            </a:r>
            <a:r>
              <a:rPr lang="it-IT" dirty="0">
                <a:solidFill>
                  <a:srgbClr val="1B1B1B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,</a:t>
            </a:r>
            <a:r>
              <a:rPr lang="it-IT" b="1" u="sng" dirty="0">
                <a:solidFill>
                  <a:srgbClr val="1B1B1B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1B1B1B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associate all'obesità impone                     </a:t>
            </a:r>
          </a:p>
          <a:p>
            <a:r>
              <a:rPr lang="it-IT" dirty="0">
                <a:solidFill>
                  <a:srgbClr val="1B1B1B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                protocolli di </a:t>
            </a:r>
            <a:r>
              <a:rPr lang="it-IT" spc="-50" dirty="0">
                <a:solidFill>
                  <a:srgbClr val="1B1B1B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prevenzione e supporto che devono</a:t>
            </a:r>
          </a:p>
          <a:p>
            <a:r>
              <a:rPr lang="it-IT" spc="-50" dirty="0">
                <a:solidFill>
                  <a:srgbClr val="1B1B1B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                  essere  implementati sempre di più nei percorsi bariatrici.</a:t>
            </a:r>
            <a:endParaRPr lang="it-IT" spc="-50" dirty="0"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068C6D-4B9E-A717-74E7-1E283D966804}"/>
              </a:ext>
            </a:extLst>
          </p:cNvPr>
          <p:cNvSpPr txBox="1"/>
          <p:nvPr/>
        </p:nvSpPr>
        <p:spPr>
          <a:xfrm>
            <a:off x="5305913" y="1836485"/>
            <a:ext cx="6367301" cy="1200329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Una recente revisione sistematica della letteratura suggerisce che i pazienti tendono a recuperare fino al 19% della massima perdita di peso tra 3 e 6 anni dopo il bypass gastrico di Roux-en-Y e potenzialmente di più dopo la Sleeve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Gastrectomy</a:t>
            </a:r>
            <a:endParaRPr lang="it-IT" dirty="0">
              <a:latin typeface="Abadi" panose="020B06040201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7ED994-71A1-2675-83D1-0B95CCBBF7A0}"/>
              </a:ext>
            </a:extLst>
          </p:cNvPr>
          <p:cNvSpPr txBox="1"/>
          <p:nvPr/>
        </p:nvSpPr>
        <p:spPr>
          <a:xfrm>
            <a:off x="5305913" y="3204854"/>
            <a:ext cx="63673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1B1B1B"/>
                </a:solidFill>
                <a:latin typeface="Abadi" panose="020B0604020104020204" pitchFamily="34" charset="0"/>
              </a:rPr>
              <a:t>La natura multifattoriale alla base del WR dopo la chirurgia bariatrica ostacola la comprensione dei suoi meccanismi e, quindi, l'approccio terapeutico.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F2FB9FB-3753-A737-77BB-AA870D7024F9}"/>
              </a:ext>
            </a:extLst>
          </p:cNvPr>
          <p:cNvCxnSpPr/>
          <p:nvPr/>
        </p:nvCxnSpPr>
        <p:spPr>
          <a:xfrm>
            <a:off x="1011218" y="1667435"/>
            <a:ext cx="1119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81D642B5-BA12-96D8-0699-276077AC5B03}"/>
              </a:ext>
            </a:extLst>
          </p:cNvPr>
          <p:cNvSpPr/>
          <p:nvPr/>
        </p:nvSpPr>
        <p:spPr>
          <a:xfrm>
            <a:off x="5873762" y="5026617"/>
            <a:ext cx="401444" cy="3278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7D118-EAB5-8FC9-92ED-AC9742BF4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C43F427-E307-F7B7-4F7C-0FD043E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84" y="1016829"/>
            <a:ext cx="10058400" cy="666942"/>
          </a:xfrm>
        </p:spPr>
        <p:txBody>
          <a:bodyPr>
            <a:normAutofit fontScale="90000"/>
          </a:bodyPr>
          <a:lstStyle/>
          <a:p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Supporto </a:t>
            </a:r>
            <a:r>
              <a:rPr lang="it-IT" sz="4400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psicologico</a:t>
            </a:r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 al Weight </a:t>
            </a:r>
            <a:r>
              <a:rPr lang="it-IT" i="1" cap="small" dirty="0" err="1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Regain</a:t>
            </a:r>
            <a:endParaRPr lang="it-IT" i="1" cap="small" dirty="0">
              <a:uFill>
                <a:solidFill>
                  <a:schemeClr val="bg2">
                    <a:lumMod val="50000"/>
                  </a:schemeClr>
                </a:solidFill>
              </a:u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8E09CEA-AE3C-353E-3DA4-24B4B8C4BCAC}"/>
              </a:ext>
            </a:extLst>
          </p:cNvPr>
          <p:cNvCxnSpPr/>
          <p:nvPr/>
        </p:nvCxnSpPr>
        <p:spPr>
          <a:xfrm>
            <a:off x="1011218" y="1667435"/>
            <a:ext cx="1119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4491879-AFD6-C515-A894-48CB3904D444}"/>
              </a:ext>
            </a:extLst>
          </p:cNvPr>
          <p:cNvSpPr txBox="1"/>
          <p:nvPr/>
        </p:nvSpPr>
        <p:spPr>
          <a:xfrm>
            <a:off x="1829055" y="5331714"/>
            <a:ext cx="8490857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badi" panose="020B0604020104020204" pitchFamily="34" charset="0"/>
              </a:rPr>
              <a:t>Il supporto psicologico dovrebbe essere erogato a tutti i pazienti indipendentemente dalla causa del Weight </a:t>
            </a:r>
            <a:r>
              <a:rPr lang="it-IT" b="1" dirty="0" err="1">
                <a:solidFill>
                  <a:schemeClr val="bg1"/>
                </a:solidFill>
                <a:latin typeface="Abadi" panose="020B0604020104020204" pitchFamily="34" charset="0"/>
              </a:rPr>
              <a:t>Regain</a:t>
            </a:r>
            <a:r>
              <a:rPr lang="it-IT" b="1" dirty="0">
                <a:solidFill>
                  <a:schemeClr val="bg1"/>
                </a:solidFill>
                <a:latin typeface="Abadi" panose="020B0604020104020204" pitchFamily="34" charset="0"/>
              </a:rPr>
              <a:t> ma i percorsi devono essere personalizzati.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77020DF-E256-0E95-2843-1FAADD5F8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83" y="1740638"/>
            <a:ext cx="6857214" cy="326313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478F23E-ADB0-1018-40B8-C28D627D70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420"/>
          <a:stretch>
            <a:fillRect/>
          </a:stretch>
        </p:blipFill>
        <p:spPr>
          <a:xfrm>
            <a:off x="356841" y="2557263"/>
            <a:ext cx="1848770" cy="16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8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18C54-7D4E-48C0-5B17-8254D8F08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0AB5191-257A-D029-BC83-BE240E39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84" y="1016829"/>
            <a:ext cx="10058400" cy="666942"/>
          </a:xfrm>
        </p:spPr>
        <p:txBody>
          <a:bodyPr>
            <a:normAutofit fontScale="90000"/>
          </a:bodyPr>
          <a:lstStyle/>
          <a:p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Supporto </a:t>
            </a:r>
            <a:r>
              <a:rPr lang="it-IT" sz="4400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psicologico</a:t>
            </a:r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 al Weight </a:t>
            </a:r>
            <a:r>
              <a:rPr lang="it-IT" i="1" cap="small" dirty="0" err="1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Regain</a:t>
            </a:r>
            <a:endParaRPr lang="it-IT" i="1" cap="small" dirty="0">
              <a:uFill>
                <a:solidFill>
                  <a:schemeClr val="bg2">
                    <a:lumMod val="50000"/>
                  </a:schemeClr>
                </a:solidFill>
              </a:u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65CA1E8-32FA-2302-1D6C-4AB8013403DB}"/>
              </a:ext>
            </a:extLst>
          </p:cNvPr>
          <p:cNvCxnSpPr/>
          <p:nvPr/>
        </p:nvCxnSpPr>
        <p:spPr>
          <a:xfrm>
            <a:off x="1011218" y="1667435"/>
            <a:ext cx="1119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EF585D-7291-32F8-8AC3-47766EE9F0A0}"/>
              </a:ext>
            </a:extLst>
          </p:cNvPr>
          <p:cNvSpPr txBox="1"/>
          <p:nvPr/>
        </p:nvSpPr>
        <p:spPr>
          <a:xfrm>
            <a:off x="0" y="1734212"/>
            <a:ext cx="1220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I comportamenti alimentari problematici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prima dell'intervento chirurgico, sebbene rappresentino indici predittivi negativi della perdita di peso, raramente 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sono considerati </a:t>
            </a:r>
            <a:r>
              <a:rPr lang="it-IT" b="1" u="sng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una controindicazione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 alla chirurgia bariatrica.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7D862C-5C2F-9AA7-6C7D-DC680CA9D50C}"/>
              </a:ext>
            </a:extLst>
          </p:cNvPr>
          <p:cNvSpPr txBox="1"/>
          <p:nvPr/>
        </p:nvSpPr>
        <p:spPr>
          <a:xfrm>
            <a:off x="1935109" y="2337706"/>
            <a:ext cx="9381936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i="0" spc="-4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it-IT" b="1" u="sng" spc="-40" dirty="0">
                <a:solidFill>
                  <a:schemeClr val="bg1"/>
                </a:solidFill>
                <a:latin typeface="Abadi" panose="020B0604020104020204" pitchFamily="34" charset="0"/>
              </a:rPr>
              <a:t>Tuttavia il </a:t>
            </a:r>
            <a:r>
              <a:rPr lang="it-IT" b="1" i="0" u="sng" spc="-4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recupero del peso </a:t>
            </a:r>
            <a:r>
              <a:rPr lang="it-IT" i="0" u="sng" spc="-4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a lungo termine </a:t>
            </a:r>
            <a:r>
              <a:rPr lang="it-IT" b="1" i="0" u="sng" spc="-4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è associato a comportamenti alimentari problematici</a:t>
            </a:r>
            <a:r>
              <a:rPr lang="it-IT" b="1" i="0" spc="-4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it-IT" b="0" i="0" spc="-4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che si sono ripresentati dopo un periodo di miglioramento o  di nuova insorgenza </a:t>
            </a:r>
            <a:endParaRPr lang="it-IT" spc="-4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8DACE8-1657-C8E2-BDEB-B770678471D2}"/>
              </a:ext>
            </a:extLst>
          </p:cNvPr>
          <p:cNvSpPr txBox="1"/>
          <p:nvPr/>
        </p:nvSpPr>
        <p:spPr>
          <a:xfrm>
            <a:off x="0" y="4244152"/>
            <a:ext cx="3653776" cy="1892826"/>
          </a:xfrm>
          <a:prstGeom prst="rect">
            <a:avLst/>
          </a:prstGeom>
          <a:solidFill>
            <a:srgbClr val="4A66A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Nel primo anno i</a:t>
            </a:r>
            <a:r>
              <a:rPr lang="it-IT" sz="16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pazienti possono sperimentare: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una riduzione della voglia di cibo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cambiamenti nella preferenza per cibi altamente appetibili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r</a:t>
            </a:r>
            <a:r>
              <a:rPr lang="it-IT" sz="16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isposte alterate ai segnali alimentari ambientali </a:t>
            </a:r>
            <a:endParaRPr lang="it-IT" sz="1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8515E86-153B-7B3D-22DC-721DF4B32F29}"/>
              </a:ext>
            </a:extLst>
          </p:cNvPr>
          <p:cNvSpPr txBox="1"/>
          <p:nvPr/>
        </p:nvSpPr>
        <p:spPr>
          <a:xfrm>
            <a:off x="5307980" y="4760386"/>
            <a:ext cx="6805934" cy="1323439"/>
          </a:xfrm>
          <a:prstGeom prst="rect">
            <a:avLst/>
          </a:prstGeom>
          <a:solidFill>
            <a:srgbClr val="4A66A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600" b="0" i="0" spc="-10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N</a:t>
            </a:r>
            <a:r>
              <a:rPr lang="it-IT" sz="1600" spc="-100" dirty="0">
                <a:solidFill>
                  <a:schemeClr val="bg1"/>
                </a:solidFill>
                <a:latin typeface="Abadi" panose="020B0604020104020204" pitchFamily="34" charset="0"/>
              </a:rPr>
              <a:t>egli anni successivi a</a:t>
            </a:r>
            <a:r>
              <a:rPr lang="it-IT" sz="1600" b="0" i="0" spc="-10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lcuni pazienti riferiscono di aver sperimentato: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aumento della fame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a</a:t>
            </a:r>
            <a:r>
              <a:rPr lang="it-IT" sz="16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umento del desiderio di cibo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aumento</a:t>
            </a:r>
            <a:r>
              <a:rPr lang="it-IT" sz="16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delle dimensioni delle porzioni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aumento</a:t>
            </a:r>
            <a:r>
              <a:rPr lang="it-IT" sz="16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della tolleranza per cibi altamente appetibili </a:t>
            </a:r>
            <a:endParaRPr lang="it-IT" sz="1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Immagine 4" descr="Immagine che contiene Elementi grafici, grafica, arte, clipart&#10;&#10;Il contenuto generato dall'IA potrebbe non essere corretto.">
            <a:extLst>
              <a:ext uri="{FF2B5EF4-FFF2-40B4-BE49-F238E27FC236}">
                <a16:creationId xmlns:a16="http://schemas.microsoft.com/office/drawing/2014/main" id="{96699096-3B9E-43B7-7BC6-B5C96CCE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1087"/>
            <a:ext cx="2857500" cy="1142071"/>
          </a:xfrm>
          <a:prstGeom prst="rect">
            <a:avLst/>
          </a:prstGeom>
        </p:spPr>
      </p:pic>
      <p:pic>
        <p:nvPicPr>
          <p:cNvPr id="10" name="Immagine 9" descr="Immagine che contiene disegno, clipart, schizz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72F266F-EC66-E434-0E80-0050EAF66B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746" t="-9167" r="13746" b="-18358"/>
          <a:stretch>
            <a:fillRect/>
          </a:stretch>
        </p:blipFill>
        <p:spPr>
          <a:xfrm>
            <a:off x="6311167" y="2876327"/>
            <a:ext cx="4393580" cy="208233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F5AD600-A50A-869F-8641-54A107CB5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320" y="3069804"/>
            <a:ext cx="2558303" cy="13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5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D8334-3DD8-0CD1-5851-E7600B5CD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2D44895-E5FB-B435-F81D-349CA6EA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84" y="1016829"/>
            <a:ext cx="10058400" cy="666942"/>
          </a:xfrm>
        </p:spPr>
        <p:txBody>
          <a:bodyPr>
            <a:normAutofit fontScale="90000"/>
          </a:bodyPr>
          <a:lstStyle/>
          <a:p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Supporto </a:t>
            </a:r>
            <a:r>
              <a:rPr lang="it-IT" sz="4400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psicologico</a:t>
            </a:r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 al Weight </a:t>
            </a:r>
            <a:r>
              <a:rPr lang="it-IT" i="1" cap="small" dirty="0" err="1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Regain</a:t>
            </a:r>
            <a:endParaRPr lang="it-IT" i="1" cap="small" dirty="0">
              <a:uFill>
                <a:solidFill>
                  <a:schemeClr val="bg2">
                    <a:lumMod val="50000"/>
                  </a:schemeClr>
                </a:solidFill>
              </a:u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A0900DB-07D5-3AEB-5395-C7AF0E24EBB4}"/>
              </a:ext>
            </a:extLst>
          </p:cNvPr>
          <p:cNvCxnSpPr/>
          <p:nvPr/>
        </p:nvCxnSpPr>
        <p:spPr>
          <a:xfrm>
            <a:off x="1011218" y="1667435"/>
            <a:ext cx="1119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A9AFB5-CF66-9F33-69C7-66912FC39E43}"/>
              </a:ext>
            </a:extLst>
          </p:cNvPr>
          <p:cNvSpPr txBox="1"/>
          <p:nvPr/>
        </p:nvSpPr>
        <p:spPr>
          <a:xfrm>
            <a:off x="1045284" y="1870455"/>
            <a:ext cx="9878700" cy="36163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it-IT" sz="2000" b="1" u="sng" kern="0" dirty="0">
                <a:solidFill>
                  <a:schemeClr val="tx1"/>
                </a:solidFill>
                <a:highlight>
                  <a:srgbClr val="FFFFFF"/>
                </a:highlight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comportamenti alimentari problematici possono dipendere da molteplici fattori o cause:</a:t>
            </a:r>
            <a:endParaRPr lang="it-IT" sz="2000" b="1" dirty="0">
              <a:solidFill>
                <a:schemeClr val="tx1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918C5D-C01D-311C-555C-D5C1E1A94BAA}"/>
              </a:ext>
            </a:extLst>
          </p:cNvPr>
          <p:cNvSpPr txBox="1"/>
          <p:nvPr/>
        </p:nvSpPr>
        <p:spPr>
          <a:xfrm>
            <a:off x="455733" y="2530245"/>
            <a:ext cx="2049342" cy="3616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ts val="2100"/>
              </a:lnSpc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  <a:latin typeface="Abadi" panose="020B0604020104020204" pitchFamily="34" charset="0"/>
              </a:rPr>
              <a:t>Fattori Intrinseci</a:t>
            </a:r>
            <a:r>
              <a:rPr lang="it-IT" sz="1800" kern="0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kern="100" dirty="0">
              <a:solidFill>
                <a:schemeClr val="bg1"/>
              </a:solidFill>
              <a:highlight>
                <a:srgbClr val="FFFFFF"/>
              </a:highlight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E7ECB1-F07D-A815-B6B9-8105C37733EE}"/>
              </a:ext>
            </a:extLst>
          </p:cNvPr>
          <p:cNvSpPr txBox="1"/>
          <p:nvPr/>
        </p:nvSpPr>
        <p:spPr>
          <a:xfrm>
            <a:off x="455733" y="2891882"/>
            <a:ext cx="6096000" cy="26545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Età e sesso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Risorse economiche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Abadi" panose="020B0604020104020204" pitchFamily="34" charset="0"/>
                <a:ea typeface="Times New Roman" panose="02020603050405020304" pitchFamily="18" charset="0"/>
              </a:rPr>
              <a:t>S</a:t>
            </a:r>
            <a:r>
              <a:rPr lang="it-IT" sz="16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upporto familiare e sociale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Abadi" panose="020B0604020104020204" pitchFamily="34" charset="0"/>
                <a:ea typeface="Times New Roman" panose="02020603050405020304" pitchFamily="18" charset="0"/>
              </a:rPr>
              <a:t>T</a:t>
            </a:r>
            <a:r>
              <a:rPr lang="it-IT" sz="16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ratti di personalità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Comorbilità psichiatriche</a:t>
            </a:r>
            <a:endParaRPr lang="it-IT" sz="1400" dirty="0">
              <a:solidFill>
                <a:schemeClr val="tx1"/>
              </a:solidFill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Abadi" panose="020B0604020104020204" pitchFamily="34" charset="0"/>
                <a:ea typeface="Times New Roman" panose="02020603050405020304" pitchFamily="18" charset="0"/>
              </a:rPr>
              <a:t>C</a:t>
            </a:r>
            <a:r>
              <a:rPr lang="it-IT" sz="16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onoscenze acquisite </a:t>
            </a:r>
          </a:p>
          <a:p>
            <a:pPr marL="266700" algn="just">
              <a:spcAft>
                <a:spcPts val="300"/>
              </a:spcAft>
            </a:pPr>
            <a:r>
              <a:rPr lang="it-IT" sz="14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(le informazioni sono un prerequisito, ma la disponibilità di informazioni può non tradursi in conoscenza e ancora più difficile risulta il passaggio dalla conoscenza alla modifica di atteggiamenti e comportamenti);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Aspettative magiche.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490FA9-3EE0-04F1-89AA-92EDC1272E24}"/>
              </a:ext>
            </a:extLst>
          </p:cNvPr>
          <p:cNvSpPr txBox="1"/>
          <p:nvPr/>
        </p:nvSpPr>
        <p:spPr>
          <a:xfrm>
            <a:off x="6990043" y="2612529"/>
            <a:ext cx="196361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Fattori</a:t>
            </a:r>
            <a:r>
              <a:rPr lang="it-IT" sz="18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it-IT" sz="1800" b="1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Estrinseci</a:t>
            </a:r>
            <a:r>
              <a:rPr lang="it-IT" sz="18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endParaRPr lang="it-IT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9FB39B-4BF8-79E1-297E-90CD20348699}"/>
              </a:ext>
            </a:extLst>
          </p:cNvPr>
          <p:cNvSpPr txBox="1"/>
          <p:nvPr/>
        </p:nvSpPr>
        <p:spPr>
          <a:xfrm>
            <a:off x="6740521" y="2981861"/>
            <a:ext cx="4890201" cy="24545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Abadi" panose="020B06040201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Ti</a:t>
            </a:r>
            <a:r>
              <a:rPr lang="it-IT" sz="16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pologia intervento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Rapporto medico-paziente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Abadi" panose="020B06040201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Q</a:t>
            </a:r>
            <a:r>
              <a:rPr lang="it-IT" sz="16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ualità e quantità di informazioni ricevute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Abadi" panose="020B06040201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it-IT" sz="16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nfluenza dell’ambiente sociale </a:t>
            </a:r>
          </a:p>
          <a:p>
            <a:pPr marL="266700" algn="just">
              <a:spcAft>
                <a:spcPts val="300"/>
              </a:spcAft>
            </a:pPr>
            <a:r>
              <a:rPr lang="it-IT" sz="14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(norme collettive, aiuto della famiglia, rete di sostegno sociale);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Abadi" panose="020B06040201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L</a:t>
            </a:r>
            <a:r>
              <a:rPr lang="it-IT" sz="16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e caratteristiche del setting </a:t>
            </a:r>
            <a:r>
              <a:rPr lang="it-IT" sz="1600" dirty="0">
                <a:solidFill>
                  <a:schemeClr val="tx1"/>
                </a:solidFill>
                <a:latin typeface="Abadi" panose="020B06040201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di cura</a:t>
            </a:r>
            <a:r>
              <a:rPr lang="it-IT" sz="16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66700" algn="just">
              <a:spcAft>
                <a:spcPts val="300"/>
              </a:spcAft>
            </a:pPr>
            <a:r>
              <a:rPr lang="it-IT" sz="14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(ospedale, domicilio, ambulatorio …)</a:t>
            </a:r>
          </a:p>
          <a:p>
            <a:pPr marL="266700" algn="just">
              <a:spcAft>
                <a:spcPts val="300"/>
              </a:spcAft>
            </a:pPr>
            <a:endParaRPr lang="it-IT" sz="1400" dirty="0">
              <a:solidFill>
                <a:schemeClr val="tx1"/>
              </a:solidFill>
              <a:latin typeface="Abadi" panose="020B0604020104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20E69-8BAE-7EC9-44A0-D4A896E2D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0F40965-8BFC-06ED-61FA-ED6DB21E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84" y="1016829"/>
            <a:ext cx="10058400" cy="666942"/>
          </a:xfrm>
        </p:spPr>
        <p:txBody>
          <a:bodyPr>
            <a:normAutofit fontScale="90000"/>
          </a:bodyPr>
          <a:lstStyle/>
          <a:p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Supporto </a:t>
            </a:r>
            <a:r>
              <a:rPr lang="it-IT" sz="4400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psicologico</a:t>
            </a:r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 al Weight </a:t>
            </a:r>
            <a:r>
              <a:rPr lang="it-IT" i="1" cap="small" dirty="0" err="1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Regain</a:t>
            </a:r>
            <a:endParaRPr lang="it-IT" i="1" cap="small" dirty="0">
              <a:uFill>
                <a:solidFill>
                  <a:schemeClr val="bg2">
                    <a:lumMod val="50000"/>
                  </a:schemeClr>
                </a:solidFill>
              </a:u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95B0737-CF07-54CE-23D5-3BE8F6C23F83}"/>
              </a:ext>
            </a:extLst>
          </p:cNvPr>
          <p:cNvCxnSpPr/>
          <p:nvPr/>
        </p:nvCxnSpPr>
        <p:spPr>
          <a:xfrm>
            <a:off x="1011218" y="1667435"/>
            <a:ext cx="1119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13A02D-941B-304C-C2C3-DB492B892293}"/>
              </a:ext>
            </a:extLst>
          </p:cNvPr>
          <p:cNvSpPr txBox="1"/>
          <p:nvPr/>
        </p:nvSpPr>
        <p:spPr>
          <a:xfrm>
            <a:off x="659606" y="1804781"/>
            <a:ext cx="5436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u="sng" dirty="0">
                <a:latin typeface="Abadi" panose="020B0604020104020204" pitchFamily="34" charset="0"/>
                <a:ea typeface="Times New Roman" panose="02020603050405020304" pitchFamily="18" charset="0"/>
              </a:rPr>
              <a:t>I </a:t>
            </a:r>
            <a:r>
              <a:rPr lang="it-IT" sz="1800" b="1" u="sng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potenti effetti fisiologici dell'intervento chirurgico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DA2ACC-B0EF-4A2D-5831-0C137F66BF18}"/>
              </a:ext>
            </a:extLst>
          </p:cNvPr>
          <p:cNvSpPr txBox="1"/>
          <p:nvPr/>
        </p:nvSpPr>
        <p:spPr>
          <a:xfrm>
            <a:off x="202406" y="2350942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Quando la perdita di peso si verifica nonostante la mancata aderenza alle raccomandazioni dietetiche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22D2C1-FC38-5877-8CD2-E958C6A9A59B}"/>
              </a:ext>
            </a:extLst>
          </p:cNvPr>
          <p:cNvSpPr txBox="1"/>
          <p:nvPr/>
        </p:nvSpPr>
        <p:spPr>
          <a:xfrm>
            <a:off x="1566364" y="3136612"/>
            <a:ext cx="49347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 pazienti potrebbero non imparare a </a:t>
            </a:r>
            <a:r>
              <a:rPr lang="it-IT" b="1" dirty="0">
                <a:solidFill>
                  <a:srgbClr val="C00000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correggere</a:t>
            </a:r>
            <a:r>
              <a:rPr lang="it-IT" sz="1800" b="1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i loro comportamenti alimentari disadattivi, o abbandonare precocemente le indicazioni nutrizionali compromettendo il mantenimento della perdita di peso nel medio e lungo termine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62E0808-FB44-9ABB-6999-588FF16E9997}"/>
              </a:ext>
            </a:extLst>
          </p:cNvPr>
          <p:cNvSpPr/>
          <p:nvPr/>
        </p:nvSpPr>
        <p:spPr>
          <a:xfrm>
            <a:off x="7973122" y="2062977"/>
            <a:ext cx="3679902" cy="3367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E44E69F-C72D-8CDE-F85A-F81D20D1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062" y="2674107"/>
            <a:ext cx="30289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4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AB7B2-0679-27BB-8957-94EE9DA61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1696760-BDB9-1836-5CFE-E0F2AADA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84" y="1016829"/>
            <a:ext cx="10058400" cy="666942"/>
          </a:xfrm>
        </p:spPr>
        <p:txBody>
          <a:bodyPr>
            <a:normAutofit fontScale="90000"/>
          </a:bodyPr>
          <a:lstStyle/>
          <a:p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Supporto </a:t>
            </a:r>
            <a:r>
              <a:rPr lang="it-IT" sz="4400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psicologico</a:t>
            </a:r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 al Weight </a:t>
            </a:r>
            <a:r>
              <a:rPr lang="it-IT" i="1" cap="small" dirty="0" err="1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Regain</a:t>
            </a:r>
            <a:endParaRPr lang="it-IT" i="1" cap="small" dirty="0">
              <a:uFill>
                <a:solidFill>
                  <a:schemeClr val="bg2">
                    <a:lumMod val="50000"/>
                  </a:schemeClr>
                </a:solidFill>
              </a:u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296E097A-DABF-9A16-8494-4A9989EB8B0D}"/>
              </a:ext>
            </a:extLst>
          </p:cNvPr>
          <p:cNvCxnSpPr/>
          <p:nvPr/>
        </p:nvCxnSpPr>
        <p:spPr>
          <a:xfrm>
            <a:off x="1011218" y="1667435"/>
            <a:ext cx="1119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8566B7-DE48-A9CC-BB1B-D34F5B1C1E94}"/>
              </a:ext>
            </a:extLst>
          </p:cNvPr>
          <p:cNvSpPr txBox="1"/>
          <p:nvPr/>
        </p:nvSpPr>
        <p:spPr>
          <a:xfrm>
            <a:off x="4173047" y="1762044"/>
            <a:ext cx="3907449" cy="36933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800" b="1" u="sng" kern="0" dirty="0">
                <a:highlight>
                  <a:srgbClr val="FFFFFF"/>
                </a:highlight>
                <a:latin typeface="Abadi" panose="020B0604020104020204" pitchFamily="34" charset="0"/>
                <a:cs typeface="Times New Roman" panose="02020603050405020304" pitchFamily="18" charset="0"/>
              </a:rPr>
              <a:t>Le comorbilità mediche e psicologiche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904382-A0E0-FB91-747F-AE8C417754BB}"/>
              </a:ext>
            </a:extLst>
          </p:cNvPr>
          <p:cNvSpPr txBox="1"/>
          <p:nvPr/>
        </p:nvSpPr>
        <p:spPr>
          <a:xfrm>
            <a:off x="48094" y="2131376"/>
            <a:ext cx="11953406" cy="101566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it-IT" sz="2400" b="1" u="sng" kern="0" dirty="0">
              <a:highlight>
                <a:srgbClr val="FFFFFF"/>
              </a:highlight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r>
              <a:rPr lang="it-IT" u="sng" spc="-6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Quando le comorbidità miglior</a:t>
            </a:r>
            <a:r>
              <a:rPr lang="it-IT" u="sng" spc="-60" dirty="0"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it-IT" u="sng" spc="-6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dopo l'intervento di chiru</a:t>
            </a:r>
            <a:r>
              <a:rPr lang="it-IT" u="sng" spc="-60" dirty="0"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rgia bariatrica</a:t>
            </a:r>
            <a:r>
              <a:rPr lang="it-IT" u="sng" spc="-6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anche prima che sia stata raggiunta una </a:t>
            </a:r>
            <a:r>
              <a:rPr lang="it-IT" u="sng" spc="-4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significativa</a:t>
            </a:r>
            <a:r>
              <a:rPr lang="it-IT" u="sng" spc="-6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perdita di peso</a:t>
            </a:r>
            <a:r>
              <a:rPr lang="it-IT" spc="-6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it-IT" spc="-60" dirty="0"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pc="-6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richiedendo un dosaggio inferiore di farmaci o un cambiamento nel trattamento.  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342760-AAD0-E7F8-E20A-B6E92DEB6090}"/>
              </a:ext>
            </a:extLst>
          </p:cNvPr>
          <p:cNvSpPr txBox="1"/>
          <p:nvPr/>
        </p:nvSpPr>
        <p:spPr>
          <a:xfrm>
            <a:off x="2569284" y="3745609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il bisogno percepito dai pazienti di prestare attenzione al  comportamento alimentare potrebbe ridursi notevolmente</a:t>
            </a:r>
          </a:p>
        </p:txBody>
      </p:sp>
      <p:sp>
        <p:nvSpPr>
          <p:cNvPr id="8" name="Freccia curva 7">
            <a:extLst>
              <a:ext uri="{FF2B5EF4-FFF2-40B4-BE49-F238E27FC236}">
                <a16:creationId xmlns:a16="http://schemas.microsoft.com/office/drawing/2014/main" id="{37F48D0B-AC47-7639-2049-11ABF77DFF85}"/>
              </a:ext>
            </a:extLst>
          </p:cNvPr>
          <p:cNvSpPr/>
          <p:nvPr/>
        </p:nvSpPr>
        <p:spPr>
          <a:xfrm rot="10800000" flipH="1">
            <a:off x="1011218" y="3610979"/>
            <a:ext cx="797168" cy="58477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7CDB1CB-937E-9CC5-5C25-E959C7DA49B3}"/>
              </a:ext>
            </a:extLst>
          </p:cNvPr>
          <p:cNvSpPr txBox="1"/>
          <p:nvPr/>
        </p:nvSpPr>
        <p:spPr>
          <a:xfrm>
            <a:off x="334107" y="4867399"/>
            <a:ext cx="11667393" cy="646331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800" b="1" dirty="0">
                <a:ln w="22225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u="sng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questo</a:t>
            </a:r>
            <a:r>
              <a:rPr lang="it-IT" u="sng" dirty="0">
                <a:solidFill>
                  <a:schemeClr val="bg1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 evidenzia l'importanza di valutare le </a:t>
            </a:r>
            <a:r>
              <a:rPr lang="it-IT" b="1" u="sng" dirty="0">
                <a:solidFill>
                  <a:schemeClr val="bg1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aspettative e gli obiettivi</a:t>
            </a:r>
            <a:r>
              <a:rPr lang="it-IT" u="sng" dirty="0">
                <a:solidFill>
                  <a:schemeClr val="bg1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 dei pazienti (non solo le controindicazioni) al fine di programmare percorsi di supporto  postoperatorio.</a:t>
            </a:r>
            <a:endParaRPr lang="it-IT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AC68B-8C82-EF44-AFF3-45C88240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00B7A22-FA4D-F52E-FE77-C787DFD9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84" y="1016829"/>
            <a:ext cx="10058400" cy="666942"/>
          </a:xfrm>
        </p:spPr>
        <p:txBody>
          <a:bodyPr>
            <a:normAutofit fontScale="90000"/>
          </a:bodyPr>
          <a:lstStyle/>
          <a:p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Supporto </a:t>
            </a:r>
            <a:r>
              <a:rPr lang="it-IT" sz="4400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psicologico</a:t>
            </a:r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 al Weight </a:t>
            </a:r>
            <a:r>
              <a:rPr lang="it-IT" i="1" cap="small" dirty="0" err="1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Regain</a:t>
            </a:r>
            <a:endParaRPr lang="it-IT" i="1" cap="small" dirty="0">
              <a:uFill>
                <a:solidFill>
                  <a:schemeClr val="bg2">
                    <a:lumMod val="50000"/>
                  </a:schemeClr>
                </a:solidFill>
              </a:u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54DFC39-60D6-3541-51BA-93CFA1BC1338}"/>
              </a:ext>
            </a:extLst>
          </p:cNvPr>
          <p:cNvCxnSpPr/>
          <p:nvPr/>
        </p:nvCxnSpPr>
        <p:spPr>
          <a:xfrm>
            <a:off x="1011218" y="1667435"/>
            <a:ext cx="1119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>
            <a:extLst>
              <a:ext uri="{FF2B5EF4-FFF2-40B4-BE49-F238E27FC236}">
                <a16:creationId xmlns:a16="http://schemas.microsoft.com/office/drawing/2014/main" id="{41D86892-E16C-667B-0761-0EF3A3B6D56D}"/>
              </a:ext>
            </a:extLst>
          </p:cNvPr>
          <p:cNvSpPr/>
          <p:nvPr/>
        </p:nvSpPr>
        <p:spPr>
          <a:xfrm>
            <a:off x="4034157" y="2339536"/>
            <a:ext cx="2875547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LA MOTIVAZIONE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BAE8E79-ECE0-B1BD-824E-025F070ECF71}"/>
              </a:ext>
            </a:extLst>
          </p:cNvPr>
          <p:cNvSpPr/>
          <p:nvPr/>
        </p:nvSpPr>
        <p:spPr>
          <a:xfrm>
            <a:off x="6074484" y="3492801"/>
            <a:ext cx="3166454" cy="914400"/>
          </a:xfrm>
          <a:prstGeom prst="ellipse">
            <a:avLst/>
          </a:prstGeom>
          <a:solidFill>
            <a:srgbClr val="F6A28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PSICOPATOLOGIA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72D5EBF-2215-B816-B12B-03CB03B45E35}"/>
              </a:ext>
            </a:extLst>
          </p:cNvPr>
          <p:cNvSpPr/>
          <p:nvPr/>
        </p:nvSpPr>
        <p:spPr>
          <a:xfrm>
            <a:off x="8039837" y="4733365"/>
            <a:ext cx="3301972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STANCHEZZA COMPORTAMENTALE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40F3DC-7847-DA44-EF10-A0536BDE5618}"/>
              </a:ext>
            </a:extLst>
          </p:cNvPr>
          <p:cNvSpPr txBox="1"/>
          <p:nvPr/>
        </p:nvSpPr>
        <p:spPr>
          <a:xfrm>
            <a:off x="327436" y="1991419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  <a:latin typeface="Abadi" panose="020B0604020104020204" pitchFamily="34" charset="0"/>
              </a:rPr>
              <a:t>DOVE INTERVENIRE?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B813C20-864B-8D28-49B5-D46FEE97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18" y="2775242"/>
            <a:ext cx="1359439" cy="138718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342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571C2-2A6D-F949-3652-29DA1D50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C0117D6-0BAC-345F-5682-6F06EE9A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84" y="1016829"/>
            <a:ext cx="10058400" cy="666942"/>
          </a:xfrm>
        </p:spPr>
        <p:txBody>
          <a:bodyPr>
            <a:normAutofit fontScale="90000"/>
          </a:bodyPr>
          <a:lstStyle/>
          <a:p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Supporto </a:t>
            </a:r>
            <a:r>
              <a:rPr lang="it-IT" sz="4400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psicologico</a:t>
            </a:r>
            <a:r>
              <a:rPr lang="it-IT" i="1" cap="small" dirty="0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 al Weight </a:t>
            </a:r>
            <a:r>
              <a:rPr lang="it-IT" i="1" cap="small" dirty="0" err="1"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Regain</a:t>
            </a:r>
            <a:endParaRPr lang="it-IT" i="1" cap="small" dirty="0">
              <a:uFill>
                <a:solidFill>
                  <a:schemeClr val="bg2">
                    <a:lumMod val="50000"/>
                  </a:schemeClr>
                </a:solidFill>
              </a:u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BF28237-DA19-BA20-2C66-5E04DA0C81E6}"/>
              </a:ext>
            </a:extLst>
          </p:cNvPr>
          <p:cNvCxnSpPr/>
          <p:nvPr/>
        </p:nvCxnSpPr>
        <p:spPr>
          <a:xfrm>
            <a:off x="1011218" y="1667435"/>
            <a:ext cx="1119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EBD12E-51CA-9FD5-67C8-364A18D72907}"/>
              </a:ext>
            </a:extLst>
          </p:cNvPr>
          <p:cNvSpPr txBox="1"/>
          <p:nvPr/>
        </p:nvSpPr>
        <p:spPr>
          <a:xfrm>
            <a:off x="120527" y="1745816"/>
            <a:ext cx="11903397" cy="2554545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MOTIVAZIONE</a:t>
            </a:r>
          </a:p>
          <a:p>
            <a:r>
              <a:rPr lang="it-IT" b="1" u="sng" dirty="0">
                <a:latin typeface="Abadi" panose="020B0604020104020204" pitchFamily="34" charset="0"/>
              </a:rPr>
              <a:t>Cambiamento o perdita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Abadi" panose="020B0604020104020204" pitchFamily="34" charset="0"/>
              </a:rPr>
              <a:t>Miglioramento delle condizioni di salute (es. intervento ortopedico eseguito trapianto d’organo, diabete, </a:t>
            </a:r>
            <a:r>
              <a:rPr lang="it-IT" dirty="0" err="1">
                <a:latin typeface="Abadi" panose="020B0604020104020204" pitchFamily="34" charset="0"/>
              </a:rPr>
              <a:t>ecc</a:t>
            </a:r>
            <a:r>
              <a:rPr lang="it-IT" dirty="0">
                <a:latin typeface="Abadi" panose="020B0604020104020204" pitchFamily="34" charset="0"/>
              </a:rPr>
              <a:t>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Abadi" panose="020B0604020104020204" pitchFamily="34" charset="0"/>
              </a:rPr>
              <a:t>Instaurazione di una gravidanza che non arrivava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Abadi" panose="020B0604020104020204" pitchFamily="34" charset="0"/>
              </a:rPr>
              <a:t>Miglioramento del funzionamento psicosociale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Abadi" panose="020B0604020104020204" pitchFamily="34" charset="0"/>
              </a:rPr>
              <a:t>Ecc.</a:t>
            </a:r>
          </a:p>
          <a:p>
            <a:endParaRPr lang="it-IT" sz="1050" dirty="0">
              <a:latin typeface="Abadi" panose="020B0604020104020204" pitchFamily="34" charset="0"/>
            </a:endParaRPr>
          </a:p>
          <a:p>
            <a:r>
              <a:rPr lang="it-IT" b="1" u="sng" dirty="0">
                <a:latin typeface="Abadi" panose="020B0604020104020204" pitchFamily="34" charset="0"/>
              </a:rPr>
              <a:t>Assenza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Abadi" panose="020B0604020104020204" pitchFamily="34" charset="0"/>
              </a:rPr>
              <a:t>Errore della valutazione preoperatoria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8C3B51-0F82-CC3C-3B66-71AEC63422FC}"/>
              </a:ext>
            </a:extLst>
          </p:cNvPr>
          <p:cNvSpPr txBox="1"/>
          <p:nvPr/>
        </p:nvSpPr>
        <p:spPr>
          <a:xfrm>
            <a:off x="5267401" y="4378741"/>
            <a:ext cx="6756523" cy="1554272"/>
          </a:xfrm>
          <a:prstGeom prst="rect">
            <a:avLst/>
          </a:prstGeom>
          <a:solidFill>
            <a:srgbClr val="FFC000"/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STANCHEZZA COMPORTAMENTALE: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pc="-50" dirty="0">
                <a:latin typeface="Abadi" panose="020B0604020104020204" pitchFamily="34" charset="0"/>
              </a:rPr>
              <a:t>assenza di rinforzi positivi, mancato supporto familiare e/o sociale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Abadi" panose="020B0604020104020204" pitchFamily="34" charset="0"/>
              </a:rPr>
              <a:t>eventi di vita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Abadi" panose="020B0604020104020204" pitchFamily="34" charset="0"/>
              </a:rPr>
              <a:t>alimentazione edonica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err="1">
                <a:latin typeface="Abadi" panose="020B0604020104020204" pitchFamily="34" charset="0"/>
              </a:rPr>
              <a:t>emotional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eating</a:t>
            </a:r>
            <a:endParaRPr lang="it-IT" dirty="0">
              <a:latin typeface="Abadi" panose="020B0604020104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5BF4DA-63D7-9A52-7631-809F0356A552}"/>
              </a:ext>
            </a:extLst>
          </p:cNvPr>
          <p:cNvSpPr txBox="1"/>
          <p:nvPr/>
        </p:nvSpPr>
        <p:spPr>
          <a:xfrm>
            <a:off x="120527" y="4517240"/>
            <a:ext cx="4931158" cy="1277273"/>
          </a:xfrm>
          <a:prstGeom prst="rect">
            <a:avLst/>
          </a:prstGeom>
          <a:solidFill>
            <a:srgbClr val="F6A287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PSICOPATOLOGIA</a:t>
            </a:r>
            <a:endParaRPr lang="it-IT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Abadi" panose="020B0604020104020204" pitchFamily="34" charset="0"/>
              </a:rPr>
              <a:t>riacutizzazione di depressione e ansia o altro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Abadi" panose="020B0604020104020204" pitchFamily="34" charset="0"/>
              </a:rPr>
              <a:t>disturbi di nuova insorgenza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Abadi" panose="020B0604020104020204" pitchFamily="34" charset="0"/>
              </a:rPr>
              <a:t>errori della valutazione preoperatoria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290B37-4D06-11A3-0B69-1B411166E3CF}"/>
              </a:ext>
            </a:extLst>
          </p:cNvPr>
          <p:cNvSpPr txBox="1"/>
          <p:nvPr/>
        </p:nvSpPr>
        <p:spPr>
          <a:xfrm>
            <a:off x="9803445" y="585452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latin typeface="Abadi" panose="020B0604020104020204" pitchFamily="34" charset="0"/>
              </a:rPr>
              <a:t>DOVE INTERVENIRE?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9C2658E-D52F-DA4D-680E-10A8C948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621" y="1065869"/>
            <a:ext cx="448129" cy="457275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479561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0</TotalTime>
  <Words>774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Abadi</vt:lpstr>
      <vt:lpstr>Calibri</vt:lpstr>
      <vt:lpstr>Roboto</vt:lpstr>
      <vt:lpstr>Times New Roman</vt:lpstr>
      <vt:lpstr>Wingdings</vt:lpstr>
      <vt:lpstr>RetrospectVTI</vt:lpstr>
      <vt:lpstr>Supporto Psicologico al Weigth Regain</vt:lpstr>
      <vt:lpstr>Supporto psicologico al Weight Regain</vt:lpstr>
      <vt:lpstr>Supporto psicologico al Weight Regain</vt:lpstr>
      <vt:lpstr>Supporto psicologico al Weight Regain</vt:lpstr>
      <vt:lpstr>Supporto psicologico al Weight Regain</vt:lpstr>
      <vt:lpstr>Supporto psicologico al Weight Regain</vt:lpstr>
      <vt:lpstr>Supporto psicologico al Weight Regain</vt:lpstr>
      <vt:lpstr>Supporto psicologico al Weight Regain</vt:lpstr>
      <vt:lpstr>Supporto psicologico al Weight Regain</vt:lpstr>
      <vt:lpstr>Supporto psicologico al Weight Regain</vt:lpstr>
      <vt:lpstr>Supporto psicologico al Weight Regain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Maria Rosaria Magurano</cp:lastModifiedBy>
  <cp:revision>47</cp:revision>
  <dcterms:created xsi:type="dcterms:W3CDTF">2022-02-27T17:36:31Z</dcterms:created>
  <dcterms:modified xsi:type="dcterms:W3CDTF">2025-10-06T17:44:04Z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